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Playfair Display"/>
      <p:regular r:id="rId12"/>
      <p:bold r:id="rId13"/>
      <p:italic r:id="rId14"/>
      <p:boldItalic r:id="rId15"/>
    </p:embeddedFont>
    <p:embeddedFont>
      <p:font typeface="La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PlayfairDisplay-bold.fntdata"/><Relationship Id="rId12" Type="http://schemas.openxmlformats.org/officeDocument/2006/relationships/font" Target="fonts/PlayfairDispl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PlayfairDisplay-boldItalic.fntdata"/><Relationship Id="rId14" Type="http://schemas.openxmlformats.org/officeDocument/2006/relationships/font" Target="fonts/PlayfairDisplay-italic.fntdata"/><Relationship Id="rId17" Type="http://schemas.openxmlformats.org/officeDocument/2006/relationships/font" Target="fonts/Lato-bold.fntdata"/><Relationship Id="rId16" Type="http://schemas.openxmlformats.org/officeDocument/2006/relationships/font" Target="fonts/Lato-regular.fntdata"/><Relationship Id="rId5" Type="http://schemas.openxmlformats.org/officeDocument/2006/relationships/notesMaster" Target="notesMasters/notesMaster1.xml"/><Relationship Id="rId19" Type="http://schemas.openxmlformats.org/officeDocument/2006/relationships/font" Target="fonts/Lato-boldItalic.fntdata"/><Relationship Id="rId6" Type="http://schemas.openxmlformats.org/officeDocument/2006/relationships/slide" Target="slides/slide1.xml"/><Relationship Id="rId18"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sv">
                <a:solidFill>
                  <a:schemeClr val="dk1"/>
                </a:solidFill>
              </a:rPr>
              <a:t>The first slide should include the group name - You should state the problem, why this a problem, and how you went by to solve it preferably with a video.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b23e4423b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b23e4423b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sv">
                <a:solidFill>
                  <a:schemeClr val="dk1"/>
                </a:solidFill>
              </a:rPr>
              <a:t>The second slide should go deeper into why this is a problem and an alternative solution used so far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
                <a:solidFill>
                  <a:schemeClr val="dk1"/>
                </a:solidFill>
              </a:rPr>
              <a:t>introduktion</a:t>
            </a:r>
            <a:endParaRPr>
              <a:solidFill>
                <a:schemeClr val="dk1"/>
              </a:solidFill>
            </a:endParaRPr>
          </a:p>
          <a:p>
            <a:pPr indent="457200" lvl="0" marL="0" rtl="0" algn="l">
              <a:lnSpc>
                <a:spcPct val="115000"/>
              </a:lnSpc>
              <a:spcBef>
                <a:spcPts val="0"/>
              </a:spcBef>
              <a:spcAft>
                <a:spcPts val="0"/>
              </a:spcAft>
              <a:buClr>
                <a:schemeClr val="dk1"/>
              </a:buClr>
              <a:buSzPts val="1100"/>
              <a:buFont typeface="Arial"/>
              <a:buNone/>
            </a:pPr>
            <a:r>
              <a:rPr lang="sv">
                <a:solidFill>
                  <a:schemeClr val="dk1"/>
                </a:solidFill>
              </a:rPr>
              <a:t>produkter på marknaden idag</a:t>
            </a:r>
            <a:endParaRPr>
              <a:solidFill>
                <a:schemeClr val="dk1"/>
              </a:solidFill>
            </a:endParaRPr>
          </a:p>
          <a:p>
            <a:pPr indent="457200" lvl="0" marL="0" rtl="0" algn="l">
              <a:lnSpc>
                <a:spcPct val="115000"/>
              </a:lnSpc>
              <a:spcBef>
                <a:spcPts val="0"/>
              </a:spcBef>
              <a:spcAft>
                <a:spcPts val="0"/>
              </a:spcAft>
              <a:buClr>
                <a:schemeClr val="dk1"/>
              </a:buClr>
              <a:buSzPts val="1100"/>
              <a:buFont typeface="Arial"/>
              <a:buNone/>
            </a:pPr>
            <a:r>
              <a:rPr lang="sv">
                <a:solidFill>
                  <a:schemeClr val="dk1"/>
                </a:solidFill>
              </a:rPr>
              <a:t>vad vi gjort</a:t>
            </a:r>
            <a:endParaRPr sz="1800">
              <a:solidFill>
                <a:srgbClr val="5E696C"/>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b23e4423b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b23e4423b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sv">
                <a:solidFill>
                  <a:schemeClr val="dk1"/>
                </a:solidFill>
              </a:rPr>
              <a:t>The third slide should include a general description of the solution that you have created.</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sv">
                <a:solidFill>
                  <a:schemeClr val="dk1"/>
                </a:solidFill>
              </a:rPr>
              <a:t>varför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
                <a:solidFill>
                  <a:schemeClr val="dk1"/>
                </a:solidFill>
              </a:rPr>
              <a:t>	artiklar, rapporter</a:t>
            </a:r>
            <a:endParaRPr>
              <a:solidFill>
                <a:schemeClr val="dk1"/>
              </a:solidFill>
            </a:endParaRPr>
          </a:p>
          <a:p>
            <a:pPr indent="457200" lvl="0" marL="0" rtl="0" algn="l">
              <a:lnSpc>
                <a:spcPct val="115000"/>
              </a:lnSpc>
              <a:spcBef>
                <a:spcPts val="0"/>
              </a:spcBef>
              <a:spcAft>
                <a:spcPts val="0"/>
              </a:spcAft>
              <a:buClr>
                <a:schemeClr val="dk1"/>
              </a:buClr>
              <a:buSzPts val="1100"/>
              <a:buFont typeface="Arial"/>
              <a:buNone/>
            </a:pPr>
            <a:r>
              <a:rPr lang="sv">
                <a:solidFill>
                  <a:schemeClr val="dk1"/>
                </a:solidFill>
              </a:rPr>
              <a:t>bra för</a:t>
            </a:r>
            <a:endParaRPr>
              <a:solidFill>
                <a:schemeClr val="dk1"/>
              </a:solidFill>
            </a:endParaRPr>
          </a:p>
          <a:p>
            <a:pPr indent="457200" lvl="0" marL="0" rtl="0" algn="l">
              <a:lnSpc>
                <a:spcPct val="115000"/>
              </a:lnSpc>
              <a:spcBef>
                <a:spcPts val="0"/>
              </a:spcBef>
              <a:spcAft>
                <a:spcPts val="0"/>
              </a:spcAft>
              <a:buClr>
                <a:schemeClr val="dk1"/>
              </a:buClr>
              <a:buSzPts val="1100"/>
              <a:buFont typeface="Arial"/>
              <a:buNone/>
            </a:pPr>
            <a:r>
              <a:rPr lang="sv">
                <a:solidFill>
                  <a:schemeClr val="dk1"/>
                </a:solidFill>
              </a:rPr>
              <a:t>behov</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2189b27c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2189b27c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sv">
                <a:solidFill>
                  <a:schemeClr val="dk1"/>
                </a:solidFill>
              </a:rPr>
              <a:t>The fourth slide should cover a technical part that the group are particularly happy with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b23e4423b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b23e4423b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i="1" lang="sv">
                <a:solidFill>
                  <a:schemeClr val="dk1"/>
                </a:solidFill>
              </a:rPr>
              <a:t>Slide 5</a:t>
            </a:r>
            <a:endParaRPr b="1" i="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
                <a:solidFill>
                  <a:schemeClr val="dk1"/>
                </a:solidFill>
              </a:rPr>
              <a:t>The results we got from our experiments did however not agree with what we anticipated. Our experiments and measurements showed an decrease in the amplitude of alpha and theta waves in case of fatigue. These results didn’t agree with other studies that are mentioned in the report, which instead showed an increase in the amplitude. We believe that the difference in the results are related to external mechanical influences.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
                <a:solidFill>
                  <a:schemeClr val="dk1"/>
                </a:solidFill>
              </a:rPr>
              <a:t>Furthermore the measured results turned out to be difficult to interpret as external forces on wires and electrodes gave disturbances and strong artifacts in the results. As we can see in the second figure where the amplitudes are quite high at the beginning and at the end.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
                <a:solidFill>
                  <a:schemeClr val="dk1"/>
                </a:solidFill>
              </a:rPr>
              <a:t>These artifacts were unrealistically high (and low, negative) which have made it difficult to present valid values and calculate averages.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
                <a:solidFill>
                  <a:schemeClr val="dk1"/>
                </a:solidFill>
              </a:rPr>
              <a:t>As the end product is intended to be worn on the head when driving vehicles, these mechanical disturbances become an imminent problem that our work (and thus the report) have not explored.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b2189b27c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b2189b27c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sv">
                <a:solidFill>
                  <a:schemeClr val="dk1"/>
                </a:solidFill>
              </a:rPr>
              <a:t>We believe that with further research on a stabilizing function, we can achieve the vision of a fully functional end product. This could be accomplished with well-insulated cables, soldered directly to the circuit board.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
                <a:solidFill>
                  <a:schemeClr val="dk1"/>
                </a:solidFill>
              </a:rPr>
              <a:t>We also want to make sure that the electrode has a dynamic suspension device in the cap's contact with the frontal lobe. Where the purpose is to maintain a perfect friction against the skin for good contact. This at the same time as the cap is allowed to shake and move freely, with a stepless movement in all directions.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
                <a:solidFill>
                  <a:schemeClr val="dk1"/>
                </a:solidFill>
              </a:rPr>
              <a:t>As you also saw in our vision video we also want to develop an app that can easily connect to the EEG cap making it more portable. There will also be an alarm system which will warn the driver when he gets tired. By using the obtained values thru the cap, we want to make a program that would analyze the amplitudes of the signals in the low frequency ranges of the brain and then compare it with the set threshold values which will be obtained by using data averages. When the measured value exceeds the threshold value, the application would then be activated and the user alerted, as shown in the video.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
                <a:solidFill>
                  <a:schemeClr val="dk1"/>
                </a:solidFill>
              </a:rPr>
              <a:t>We hope that with these future visions we will be able to develop a product that can be used to save and make the roads a safer place.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
                <a:solidFill>
                  <a:schemeClr val="dk1"/>
                </a:solidFill>
              </a:rPr>
              <a:t>This was everything from us and our project. </a:t>
            </a:r>
            <a:endParaRPr b="1"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Font typeface="Lato"/>
              <a:buNone/>
              <a:defRPr sz="10000">
                <a:latin typeface="Lato"/>
                <a:ea typeface="Lato"/>
                <a:cs typeface="Lato"/>
                <a:sym typeface="Lato"/>
              </a:defRPr>
            </a:lvl1pPr>
            <a:lvl2pPr lvl="1" rtl="0" algn="ctr">
              <a:spcBef>
                <a:spcPts val="0"/>
              </a:spcBef>
              <a:spcAft>
                <a:spcPts val="0"/>
              </a:spcAft>
              <a:buSzPts val="10000"/>
              <a:buFont typeface="Lato"/>
              <a:buNone/>
              <a:defRPr sz="10000">
                <a:latin typeface="Lato"/>
                <a:ea typeface="Lato"/>
                <a:cs typeface="Lato"/>
                <a:sym typeface="Lato"/>
              </a:defRPr>
            </a:lvl2pPr>
            <a:lvl3pPr lvl="2" rtl="0" algn="ctr">
              <a:spcBef>
                <a:spcPts val="0"/>
              </a:spcBef>
              <a:spcAft>
                <a:spcPts val="0"/>
              </a:spcAft>
              <a:buSzPts val="10000"/>
              <a:buFont typeface="Lato"/>
              <a:buNone/>
              <a:defRPr sz="10000">
                <a:latin typeface="Lato"/>
                <a:ea typeface="Lato"/>
                <a:cs typeface="Lato"/>
                <a:sym typeface="Lato"/>
              </a:defRPr>
            </a:lvl3pPr>
            <a:lvl4pPr lvl="3" rtl="0" algn="ctr">
              <a:spcBef>
                <a:spcPts val="0"/>
              </a:spcBef>
              <a:spcAft>
                <a:spcPts val="0"/>
              </a:spcAft>
              <a:buSzPts val="10000"/>
              <a:buFont typeface="Lato"/>
              <a:buNone/>
              <a:defRPr sz="10000">
                <a:latin typeface="Lato"/>
                <a:ea typeface="Lato"/>
                <a:cs typeface="Lato"/>
                <a:sym typeface="Lato"/>
              </a:defRPr>
            </a:lvl4pPr>
            <a:lvl5pPr lvl="4" rtl="0" algn="ctr">
              <a:spcBef>
                <a:spcPts val="0"/>
              </a:spcBef>
              <a:spcAft>
                <a:spcPts val="0"/>
              </a:spcAft>
              <a:buSzPts val="10000"/>
              <a:buFont typeface="Lato"/>
              <a:buNone/>
              <a:defRPr sz="10000">
                <a:latin typeface="Lato"/>
                <a:ea typeface="Lato"/>
                <a:cs typeface="Lato"/>
                <a:sym typeface="Lato"/>
              </a:defRPr>
            </a:lvl5pPr>
            <a:lvl6pPr lvl="5" rtl="0" algn="ctr">
              <a:spcBef>
                <a:spcPts val="0"/>
              </a:spcBef>
              <a:spcAft>
                <a:spcPts val="0"/>
              </a:spcAft>
              <a:buSzPts val="10000"/>
              <a:buFont typeface="Lato"/>
              <a:buNone/>
              <a:defRPr sz="10000">
                <a:latin typeface="Lato"/>
                <a:ea typeface="Lato"/>
                <a:cs typeface="Lato"/>
                <a:sym typeface="Lato"/>
              </a:defRPr>
            </a:lvl6pPr>
            <a:lvl7pPr lvl="6" rtl="0" algn="ctr">
              <a:spcBef>
                <a:spcPts val="0"/>
              </a:spcBef>
              <a:spcAft>
                <a:spcPts val="0"/>
              </a:spcAft>
              <a:buSzPts val="10000"/>
              <a:buFont typeface="Lato"/>
              <a:buNone/>
              <a:defRPr sz="10000">
                <a:latin typeface="Lato"/>
                <a:ea typeface="Lato"/>
                <a:cs typeface="Lato"/>
                <a:sym typeface="Lato"/>
              </a:defRPr>
            </a:lvl7pPr>
            <a:lvl8pPr lvl="7" rtl="0" algn="ctr">
              <a:spcBef>
                <a:spcPts val="0"/>
              </a:spcBef>
              <a:spcAft>
                <a:spcPts val="0"/>
              </a:spcAft>
              <a:buSzPts val="10000"/>
              <a:buFont typeface="Lato"/>
              <a:buNone/>
              <a:defRPr sz="10000">
                <a:latin typeface="Lato"/>
                <a:ea typeface="Lato"/>
                <a:cs typeface="Lato"/>
                <a:sym typeface="Lato"/>
              </a:defRPr>
            </a:lvl8pPr>
            <a:lvl9pPr lvl="8" rtl="0"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sv"/>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hyperlink" Target="https://drive.google.com/file/d/1xexuh-rztBokxKVNmebXFSgcg2saFgR7/view?usp=sharing" TargetMode="External"/><Relationship Id="rId5" Type="http://schemas.openxmlformats.org/officeDocument/2006/relationships/hyperlink" Target="https://youtu.be/0UXVa451JV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hyperlink" Target="https://youtu.be/WODnPWR7ag0" TargetMode="External"/><Relationship Id="rId7"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8.gif"/><Relationship Id="rId5" Type="http://schemas.openxmlformats.org/officeDocument/2006/relationships/image" Target="../media/image6.png"/><Relationship Id="rId6"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sv"/>
              <a:t>Detecting drowsiness early with EEG</a:t>
            </a:r>
            <a:endParaRPr/>
          </a:p>
        </p:txBody>
      </p:sp>
      <p:sp>
        <p:nvSpPr>
          <p:cNvPr id="60" name="Google Shape;60;p13"/>
          <p:cNvSpPr txBox="1"/>
          <p:nvPr>
            <p:ph idx="1" type="subTitle"/>
          </p:nvPr>
        </p:nvSpPr>
        <p:spPr>
          <a:xfrm>
            <a:off x="2136750" y="3355714"/>
            <a:ext cx="48705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sv" sz="1600"/>
              <a:t>Philip Bjur, Noor Khan, </a:t>
            </a:r>
            <a:endParaRPr sz="1600"/>
          </a:p>
          <a:p>
            <a:pPr indent="0" lvl="0" marL="0" rtl="0" algn="ctr">
              <a:spcBef>
                <a:spcPts val="0"/>
              </a:spcBef>
              <a:spcAft>
                <a:spcPts val="0"/>
              </a:spcAft>
              <a:buNone/>
            </a:pPr>
            <a:r>
              <a:rPr lang="sv" sz="1600"/>
              <a:t>André Defte, Mona Jiwad</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 name="Shape 64"/>
        <p:cNvGrpSpPr/>
        <p:nvPr/>
      </p:nvGrpSpPr>
      <p:grpSpPr>
        <a:xfrm>
          <a:off x="0" y="0"/>
          <a:ext cx="0" cy="0"/>
          <a:chOff x="0" y="0"/>
          <a:chExt cx="0" cy="0"/>
        </a:xfrm>
      </p:grpSpPr>
      <p:sp>
        <p:nvSpPr>
          <p:cNvPr id="65" name="Google Shape;65;p14"/>
          <p:cNvSpPr txBox="1"/>
          <p:nvPr>
            <p:ph type="title"/>
          </p:nvPr>
        </p:nvSpPr>
        <p:spPr>
          <a:xfrm>
            <a:off x="190925" y="1670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3300"/>
              <a:t>Problem and solutions</a:t>
            </a:r>
            <a:endParaRPr sz="3300"/>
          </a:p>
        </p:txBody>
      </p:sp>
      <p:sp>
        <p:nvSpPr>
          <p:cNvPr id="66" name="Google Shape;66;p14"/>
          <p:cNvSpPr/>
          <p:nvPr/>
        </p:nvSpPr>
        <p:spPr>
          <a:xfrm>
            <a:off x="190925" y="1441100"/>
            <a:ext cx="4260300" cy="7674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 sz="2200">
                <a:solidFill>
                  <a:schemeClr val="lt1"/>
                </a:solidFill>
                <a:latin typeface="Lato"/>
                <a:ea typeface="Lato"/>
                <a:cs typeface="Lato"/>
                <a:sym typeface="Lato"/>
              </a:rPr>
              <a:t>About 25- 30 % of car </a:t>
            </a:r>
            <a:r>
              <a:rPr b="1" lang="sv" sz="2200">
                <a:solidFill>
                  <a:schemeClr val="lt1"/>
                </a:solidFill>
                <a:latin typeface="Lato"/>
                <a:ea typeface="Lato"/>
                <a:cs typeface="Lato"/>
                <a:sym typeface="Lato"/>
              </a:rPr>
              <a:t>crashes are caused by fatigue</a:t>
            </a:r>
            <a:endParaRPr sz="400"/>
          </a:p>
        </p:txBody>
      </p:sp>
      <p:sp>
        <p:nvSpPr>
          <p:cNvPr id="67" name="Google Shape;67;p14"/>
          <p:cNvSpPr/>
          <p:nvPr/>
        </p:nvSpPr>
        <p:spPr>
          <a:xfrm>
            <a:off x="1138700" y="3801900"/>
            <a:ext cx="4060200" cy="9255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 sz="2200">
                <a:solidFill>
                  <a:schemeClr val="lt1"/>
                </a:solidFill>
                <a:latin typeface="Lato"/>
                <a:ea typeface="Lato"/>
                <a:cs typeface="Lato"/>
                <a:sym typeface="Lato"/>
              </a:rPr>
              <a:t>With EEG Cap one can detect and warn the driver in time</a:t>
            </a:r>
            <a:r>
              <a:rPr b="1" lang="sv" sz="2200">
                <a:solidFill>
                  <a:schemeClr val="lt1"/>
                </a:solidFill>
                <a:latin typeface="Lato"/>
                <a:ea typeface="Lato"/>
                <a:cs typeface="Lato"/>
                <a:sym typeface="Lato"/>
              </a:rPr>
              <a:t> </a:t>
            </a:r>
            <a:endParaRPr sz="400"/>
          </a:p>
        </p:txBody>
      </p:sp>
      <p:sp>
        <p:nvSpPr>
          <p:cNvPr id="68" name="Google Shape;68;p14"/>
          <p:cNvSpPr/>
          <p:nvPr/>
        </p:nvSpPr>
        <p:spPr>
          <a:xfrm>
            <a:off x="4019900" y="2453275"/>
            <a:ext cx="4691700" cy="9255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 sz="2200">
                <a:solidFill>
                  <a:schemeClr val="lt1"/>
                </a:solidFill>
                <a:latin typeface="Lato"/>
                <a:ea typeface="Lato"/>
                <a:cs typeface="Lato"/>
                <a:sym typeface="Lato"/>
              </a:rPr>
              <a:t>Previous</a:t>
            </a:r>
            <a:r>
              <a:rPr b="1" lang="sv" sz="2200">
                <a:solidFill>
                  <a:schemeClr val="lt1"/>
                </a:solidFill>
                <a:latin typeface="Lato"/>
                <a:ea typeface="Lato"/>
                <a:cs typeface="Lato"/>
                <a:sym typeface="Lato"/>
              </a:rPr>
              <a:t> systems focus on activating at late stage of fatigue</a:t>
            </a:r>
            <a:endParaRPr sz="400"/>
          </a:p>
        </p:txBody>
      </p:sp>
      <p:sp>
        <p:nvSpPr>
          <p:cNvPr id="69" name="Google Shape;69;p14"/>
          <p:cNvSpPr txBox="1"/>
          <p:nvPr/>
        </p:nvSpPr>
        <p:spPr>
          <a:xfrm>
            <a:off x="76775" y="5286275"/>
            <a:ext cx="8878500" cy="7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a:latin typeface="Lato"/>
                <a:ea typeface="Lato"/>
                <a:cs typeface="Lato"/>
                <a:sym typeface="Lato"/>
              </a:rPr>
              <a:t>Video on EEG Cap function: </a:t>
            </a:r>
            <a:r>
              <a:rPr lang="sv" u="sng">
                <a:solidFill>
                  <a:schemeClr val="hlink"/>
                </a:solidFill>
                <a:latin typeface="Lato"/>
                <a:ea typeface="Lato"/>
                <a:cs typeface="Lato"/>
                <a:sym typeface="Lato"/>
                <a:hlinkClick r:id="rId4"/>
              </a:rPr>
              <a:t>https://drive.google.com/file/d/1xexuh-rztBokxKVNmebXFSgcg2saFgR7/view?usp=sharing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70" name="Google Shape;70;p14"/>
          <p:cNvSpPr/>
          <p:nvPr/>
        </p:nvSpPr>
        <p:spPr>
          <a:xfrm>
            <a:off x="6580475" y="4369025"/>
            <a:ext cx="2374800" cy="626100"/>
          </a:xfrm>
          <a:prstGeom prst="roundRect">
            <a:avLst>
              <a:gd fmla="val 16667" name="adj"/>
            </a:avLst>
          </a:prstGeom>
          <a:solidFill>
            <a:srgbClr val="F58F8F"/>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sv">
                <a:solidFill>
                  <a:srgbClr val="5E696C"/>
                </a:solidFill>
                <a:latin typeface="Lato"/>
                <a:ea typeface="Lato"/>
                <a:cs typeface="Lato"/>
                <a:sym typeface="Lato"/>
              </a:rPr>
              <a:t>Video on EEG cap function: </a:t>
            </a:r>
            <a:r>
              <a:rPr lang="sv" sz="1000" u="sng">
                <a:solidFill>
                  <a:schemeClr val="hlink"/>
                </a:solidFill>
                <a:latin typeface="Lato"/>
                <a:ea typeface="Lato"/>
                <a:cs typeface="Lato"/>
                <a:sym typeface="Lato"/>
                <a:hlinkClick r:id="rId5"/>
              </a:rPr>
              <a:t>https://youtu.be/0UXVa451JV4</a:t>
            </a:r>
            <a:endParaRPr sz="1000">
              <a:solidFill>
                <a:srgbClr val="5E696C"/>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74" name="Shape 74"/>
        <p:cNvGrpSpPr/>
        <p:nvPr/>
      </p:nvGrpSpPr>
      <p:grpSpPr>
        <a:xfrm>
          <a:off x="0" y="0"/>
          <a:ext cx="0" cy="0"/>
          <a:chOff x="0" y="0"/>
          <a:chExt cx="0" cy="0"/>
        </a:xfrm>
      </p:grpSpPr>
      <p:sp>
        <p:nvSpPr>
          <p:cNvPr id="75" name="Google Shape;75;p15"/>
          <p:cNvSpPr txBox="1"/>
          <p:nvPr>
            <p:ph type="title"/>
          </p:nvPr>
        </p:nvSpPr>
        <p:spPr>
          <a:xfrm>
            <a:off x="311700" y="444688"/>
            <a:ext cx="8520600" cy="626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a:t>EEG Cap</a:t>
            </a:r>
            <a:endParaRPr/>
          </a:p>
        </p:txBody>
      </p:sp>
      <p:pic>
        <p:nvPicPr>
          <p:cNvPr id="76" name="Google Shape;76;p15"/>
          <p:cNvPicPr preferRelativeResize="0"/>
          <p:nvPr/>
        </p:nvPicPr>
        <p:blipFill>
          <a:blip r:embed="rId3">
            <a:alphaModFix/>
          </a:blip>
          <a:stretch>
            <a:fillRect/>
          </a:stretch>
        </p:blipFill>
        <p:spPr>
          <a:xfrm>
            <a:off x="311700" y="1793114"/>
            <a:ext cx="2674200" cy="2391186"/>
          </a:xfrm>
          <a:prstGeom prst="rect">
            <a:avLst/>
          </a:prstGeom>
          <a:noFill/>
          <a:ln>
            <a:noFill/>
          </a:ln>
        </p:spPr>
      </p:pic>
      <p:sp>
        <p:nvSpPr>
          <p:cNvPr id="77" name="Google Shape;77;p15"/>
          <p:cNvSpPr/>
          <p:nvPr/>
        </p:nvSpPr>
        <p:spPr>
          <a:xfrm>
            <a:off x="311700" y="2855059"/>
            <a:ext cx="310500" cy="267300"/>
          </a:xfrm>
          <a:prstGeom prst="ellipse">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a:off x="1256575" y="2082625"/>
            <a:ext cx="310500" cy="267300"/>
          </a:xfrm>
          <a:prstGeom prst="ellipse">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a:off x="2675400" y="2807513"/>
            <a:ext cx="310500" cy="362400"/>
          </a:xfrm>
          <a:prstGeom prst="ellipse">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a:off x="1256575" y="3666250"/>
            <a:ext cx="310500" cy="267300"/>
          </a:xfrm>
          <a:prstGeom prst="ellipse">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15"/>
          <p:cNvPicPr preferRelativeResize="0"/>
          <p:nvPr/>
        </p:nvPicPr>
        <p:blipFill>
          <a:blip r:embed="rId4">
            <a:alphaModFix/>
          </a:blip>
          <a:stretch>
            <a:fillRect/>
          </a:stretch>
        </p:blipFill>
        <p:spPr>
          <a:xfrm>
            <a:off x="3493575" y="2100250"/>
            <a:ext cx="2401024" cy="1776950"/>
          </a:xfrm>
          <a:prstGeom prst="rect">
            <a:avLst/>
          </a:prstGeom>
          <a:noFill/>
          <a:ln>
            <a:noFill/>
          </a:ln>
        </p:spPr>
      </p:pic>
      <p:sp>
        <p:nvSpPr>
          <p:cNvPr id="82" name="Google Shape;82;p15"/>
          <p:cNvSpPr/>
          <p:nvPr/>
        </p:nvSpPr>
        <p:spPr>
          <a:xfrm>
            <a:off x="3493625" y="1793125"/>
            <a:ext cx="2400900" cy="267300"/>
          </a:xfrm>
          <a:prstGeom prst="roundRect">
            <a:avLst>
              <a:gd fmla="val 16667" name="adj"/>
            </a:avLst>
          </a:prstGeom>
          <a:solidFill>
            <a:srgbClr val="F58F8F">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sv" sz="1700">
                <a:solidFill>
                  <a:srgbClr val="FFFFFF"/>
                </a:solidFill>
                <a:latin typeface="Lato"/>
                <a:ea typeface="Lato"/>
                <a:cs typeface="Lato"/>
                <a:sym typeface="Lato"/>
              </a:rPr>
              <a:t>Open BCI Cyton </a:t>
            </a:r>
            <a:endParaRPr>
              <a:solidFill>
                <a:srgbClr val="FFFFFF"/>
              </a:solidFill>
            </a:endParaRPr>
          </a:p>
        </p:txBody>
      </p:sp>
      <p:sp>
        <p:nvSpPr>
          <p:cNvPr id="83" name="Google Shape;83;p15"/>
          <p:cNvSpPr/>
          <p:nvPr/>
        </p:nvSpPr>
        <p:spPr>
          <a:xfrm>
            <a:off x="148350" y="4399475"/>
            <a:ext cx="3000900" cy="505500"/>
          </a:xfrm>
          <a:prstGeom prst="roundRect">
            <a:avLst>
              <a:gd fmla="val 16667" name="adj"/>
            </a:avLst>
          </a:prstGeom>
          <a:solidFill>
            <a:srgbClr val="F58F8F">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sv" sz="1600">
                <a:solidFill>
                  <a:srgbClr val="FFFFFF"/>
                </a:solidFill>
                <a:latin typeface="Lato"/>
                <a:ea typeface="Lato"/>
                <a:cs typeface="Lato"/>
                <a:sym typeface="Lato"/>
              </a:rPr>
              <a:t>10 - 20 system for placement of EEG electrodes</a:t>
            </a:r>
            <a:endParaRPr>
              <a:solidFill>
                <a:srgbClr val="FFFFFF"/>
              </a:solidFill>
            </a:endParaRPr>
          </a:p>
        </p:txBody>
      </p:sp>
      <p:cxnSp>
        <p:nvCxnSpPr>
          <p:cNvPr id="84" name="Google Shape;84;p15"/>
          <p:cNvCxnSpPr/>
          <p:nvPr/>
        </p:nvCxnSpPr>
        <p:spPr>
          <a:xfrm flipH="1" rot="10800000">
            <a:off x="311700" y="1023988"/>
            <a:ext cx="2329800" cy="7500"/>
          </a:xfrm>
          <a:prstGeom prst="straightConnector1">
            <a:avLst/>
          </a:prstGeom>
          <a:noFill/>
          <a:ln cap="flat" cmpd="sng" w="38100">
            <a:solidFill>
              <a:schemeClr val="dk2"/>
            </a:solidFill>
            <a:prstDash val="solid"/>
            <a:round/>
            <a:headEnd len="med" w="med" type="none"/>
            <a:tailEnd len="med" w="med" type="none"/>
          </a:ln>
        </p:spPr>
      </p:cxnSp>
      <p:pic>
        <p:nvPicPr>
          <p:cNvPr id="85" name="Google Shape;85;p15"/>
          <p:cNvPicPr preferRelativeResize="0"/>
          <p:nvPr/>
        </p:nvPicPr>
        <p:blipFill>
          <a:blip r:embed="rId5">
            <a:alphaModFix/>
          </a:blip>
          <a:stretch>
            <a:fillRect/>
          </a:stretch>
        </p:blipFill>
        <p:spPr>
          <a:xfrm>
            <a:off x="6402263" y="1793125"/>
            <a:ext cx="2232278" cy="1255651"/>
          </a:xfrm>
          <a:prstGeom prst="rect">
            <a:avLst/>
          </a:prstGeom>
          <a:noFill/>
          <a:ln>
            <a:noFill/>
          </a:ln>
        </p:spPr>
      </p:pic>
      <p:sp>
        <p:nvSpPr>
          <p:cNvPr id="86" name="Google Shape;86;p15"/>
          <p:cNvSpPr/>
          <p:nvPr/>
        </p:nvSpPr>
        <p:spPr>
          <a:xfrm>
            <a:off x="6017950" y="3048775"/>
            <a:ext cx="3000900" cy="505500"/>
          </a:xfrm>
          <a:prstGeom prst="roundRect">
            <a:avLst>
              <a:gd fmla="val 16667" name="adj"/>
            </a:avLst>
          </a:prstGeom>
          <a:solidFill>
            <a:srgbClr val="F58F8F">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sv" sz="1600">
                <a:solidFill>
                  <a:srgbClr val="FFFFFF"/>
                </a:solidFill>
                <a:latin typeface="Lato"/>
                <a:ea typeface="Lato"/>
                <a:cs typeface="Lato"/>
                <a:sym typeface="Lato"/>
              </a:rPr>
              <a:t>Matlab used for programming filters and analyzing raw data</a:t>
            </a:r>
            <a:endParaRPr>
              <a:solidFill>
                <a:srgbClr val="FFFFFF"/>
              </a:solidFill>
            </a:endParaRPr>
          </a:p>
        </p:txBody>
      </p:sp>
      <p:sp>
        <p:nvSpPr>
          <p:cNvPr id="87" name="Google Shape;87;p15"/>
          <p:cNvSpPr/>
          <p:nvPr/>
        </p:nvSpPr>
        <p:spPr>
          <a:xfrm rot="5400000">
            <a:off x="5092750" y="4105000"/>
            <a:ext cx="1319400" cy="441900"/>
          </a:xfrm>
          <a:prstGeom prst="bentUpArrow">
            <a:avLst>
              <a:gd fmla="val 25000" name="adj1"/>
              <a:gd fmla="val 25000" name="adj2"/>
              <a:gd fmla="val 2500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txBox="1"/>
          <p:nvPr/>
        </p:nvSpPr>
        <p:spPr>
          <a:xfrm>
            <a:off x="6054550" y="4480150"/>
            <a:ext cx="2927700" cy="5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sz="1500">
                <a:solidFill>
                  <a:schemeClr val="dk1"/>
                </a:solidFill>
                <a:latin typeface="Lato"/>
                <a:ea typeface="Lato"/>
                <a:cs typeface="Lato"/>
                <a:sym typeface="Lato"/>
              </a:rPr>
              <a:t>Bluetooth connection to computer</a:t>
            </a:r>
            <a:endParaRPr sz="1500">
              <a:solidFill>
                <a:schemeClr val="dk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92" name="Shape 92"/>
        <p:cNvGrpSpPr/>
        <p:nvPr/>
      </p:nvGrpSpPr>
      <p:grpSpPr>
        <a:xfrm>
          <a:off x="0" y="0"/>
          <a:ext cx="0" cy="0"/>
          <a:chOff x="0" y="0"/>
          <a:chExt cx="0" cy="0"/>
        </a:xfrm>
      </p:grpSpPr>
      <p:pic>
        <p:nvPicPr>
          <p:cNvPr id="93" name="Google Shape;93;p16"/>
          <p:cNvPicPr preferRelativeResize="0"/>
          <p:nvPr/>
        </p:nvPicPr>
        <p:blipFill rotWithShape="1">
          <a:blip r:embed="rId3">
            <a:alphaModFix amt="29000"/>
          </a:blip>
          <a:srcRect b="6994" l="0" r="1739" t="10230"/>
          <a:stretch/>
        </p:blipFill>
        <p:spPr>
          <a:xfrm>
            <a:off x="0" y="47000"/>
            <a:ext cx="9144000" cy="5049500"/>
          </a:xfrm>
          <a:prstGeom prst="rect">
            <a:avLst/>
          </a:prstGeom>
          <a:noFill/>
          <a:ln>
            <a:noFill/>
          </a:ln>
        </p:spPr>
      </p:pic>
      <p:sp>
        <p:nvSpPr>
          <p:cNvPr id="94" name="Google Shape;94;p1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3500"/>
              <a:t>Achievements </a:t>
            </a:r>
            <a:endParaRPr sz="3500"/>
          </a:p>
        </p:txBody>
      </p:sp>
      <p:pic>
        <p:nvPicPr>
          <p:cNvPr id="95" name="Google Shape;95;p16"/>
          <p:cNvPicPr preferRelativeResize="0"/>
          <p:nvPr/>
        </p:nvPicPr>
        <p:blipFill>
          <a:blip r:embed="rId4">
            <a:alphaModFix/>
          </a:blip>
          <a:stretch>
            <a:fillRect/>
          </a:stretch>
        </p:blipFill>
        <p:spPr>
          <a:xfrm>
            <a:off x="1450625" y="1679751"/>
            <a:ext cx="3296200" cy="2476865"/>
          </a:xfrm>
          <a:prstGeom prst="rect">
            <a:avLst/>
          </a:prstGeom>
          <a:noFill/>
          <a:ln>
            <a:noFill/>
          </a:ln>
        </p:spPr>
      </p:pic>
      <p:sp>
        <p:nvSpPr>
          <p:cNvPr id="96" name="Google Shape;96;p16"/>
          <p:cNvSpPr/>
          <p:nvPr/>
        </p:nvSpPr>
        <p:spPr>
          <a:xfrm rot="327257">
            <a:off x="39436" y="1128727"/>
            <a:ext cx="2395546" cy="1142146"/>
          </a:xfrm>
          <a:prstGeom prst="flowChartMagneticTap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sv" sz="2100">
                <a:solidFill>
                  <a:srgbClr val="FFFFFF"/>
                </a:solidFill>
                <a:latin typeface="Lato"/>
                <a:ea typeface="Lato"/>
                <a:cs typeface="Lato"/>
                <a:sym typeface="Lato"/>
              </a:rPr>
              <a:t>Comfortable and easy to use!</a:t>
            </a:r>
            <a:endParaRPr sz="2100">
              <a:solidFill>
                <a:srgbClr val="FFFFFF"/>
              </a:solidFill>
              <a:latin typeface="Lato"/>
              <a:ea typeface="Lato"/>
              <a:cs typeface="Lato"/>
              <a:sym typeface="Lato"/>
            </a:endParaRPr>
          </a:p>
        </p:txBody>
      </p:sp>
      <p:sp>
        <p:nvSpPr>
          <p:cNvPr id="97" name="Google Shape;97;p16"/>
          <p:cNvSpPr/>
          <p:nvPr/>
        </p:nvSpPr>
        <p:spPr>
          <a:xfrm flipH="1" rot="9884648">
            <a:off x="1036" y="3473112"/>
            <a:ext cx="2003192" cy="1413625"/>
          </a:xfrm>
          <a:prstGeom prst="flowChartMagneticTap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FFFFFF"/>
              </a:solidFill>
              <a:latin typeface="Lato"/>
              <a:ea typeface="Lato"/>
              <a:cs typeface="Lato"/>
              <a:sym typeface="Lato"/>
            </a:endParaRPr>
          </a:p>
        </p:txBody>
      </p:sp>
      <p:sp>
        <p:nvSpPr>
          <p:cNvPr id="98" name="Google Shape;98;p16"/>
          <p:cNvSpPr/>
          <p:nvPr/>
        </p:nvSpPr>
        <p:spPr>
          <a:xfrm flipH="1">
            <a:off x="3866250" y="638750"/>
            <a:ext cx="2109900" cy="1528200"/>
          </a:xfrm>
          <a:prstGeom prst="flowChartMagneticTap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sv" sz="2100">
                <a:solidFill>
                  <a:srgbClr val="FFFFFF"/>
                </a:solidFill>
                <a:latin typeface="Lato"/>
                <a:ea typeface="Lato"/>
                <a:cs typeface="Lato"/>
                <a:sym typeface="Lato"/>
              </a:rPr>
              <a:t>Does not interfere when driving</a:t>
            </a:r>
            <a:endParaRPr sz="2100">
              <a:solidFill>
                <a:srgbClr val="FFFFFF"/>
              </a:solidFill>
              <a:latin typeface="Lato"/>
              <a:ea typeface="Lato"/>
              <a:cs typeface="Lato"/>
              <a:sym typeface="Lato"/>
            </a:endParaRPr>
          </a:p>
        </p:txBody>
      </p:sp>
      <p:pic>
        <p:nvPicPr>
          <p:cNvPr id="99" name="Google Shape;99;p16"/>
          <p:cNvPicPr preferRelativeResize="0"/>
          <p:nvPr/>
        </p:nvPicPr>
        <p:blipFill>
          <a:blip r:embed="rId5">
            <a:alphaModFix/>
          </a:blip>
          <a:stretch>
            <a:fillRect/>
          </a:stretch>
        </p:blipFill>
        <p:spPr>
          <a:xfrm>
            <a:off x="5680377" y="2232087"/>
            <a:ext cx="2716723" cy="1528151"/>
          </a:xfrm>
          <a:prstGeom prst="rect">
            <a:avLst/>
          </a:prstGeom>
          <a:noFill/>
          <a:ln>
            <a:noFill/>
          </a:ln>
        </p:spPr>
      </p:pic>
      <p:sp>
        <p:nvSpPr>
          <p:cNvPr id="100" name="Google Shape;100;p16"/>
          <p:cNvSpPr/>
          <p:nvPr/>
        </p:nvSpPr>
        <p:spPr>
          <a:xfrm>
            <a:off x="6177575" y="1275800"/>
            <a:ext cx="2654700" cy="1181700"/>
          </a:xfrm>
          <a:prstGeom prst="wedgeRoundRectCallout">
            <a:avLst>
              <a:gd fmla="val -20833" name="adj1"/>
              <a:gd fmla="val 62500" name="adj2"/>
              <a:gd fmla="val 0" name="adj3"/>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sv" sz="1700">
                <a:solidFill>
                  <a:schemeClr val="lt1"/>
                </a:solidFill>
                <a:latin typeface="Lato"/>
                <a:ea typeface="Lato"/>
                <a:cs typeface="Lato"/>
                <a:sym typeface="Lato"/>
              </a:rPr>
              <a:t>With our programming we are able to easily determine different  values of the frequencies</a:t>
            </a:r>
            <a:endParaRPr sz="1000"/>
          </a:p>
        </p:txBody>
      </p:sp>
      <p:sp>
        <p:nvSpPr>
          <p:cNvPr id="101" name="Google Shape;101;p16"/>
          <p:cNvSpPr/>
          <p:nvPr/>
        </p:nvSpPr>
        <p:spPr>
          <a:xfrm>
            <a:off x="5398650" y="4216875"/>
            <a:ext cx="3679800" cy="790500"/>
          </a:xfrm>
          <a:prstGeom prst="roundRect">
            <a:avLst>
              <a:gd fmla="val 16667" name="adj"/>
            </a:avLst>
          </a:prstGeom>
          <a:solidFill>
            <a:srgbClr val="F58F8F">
              <a:alpha val="76470"/>
            </a:srgbClr>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sv">
                <a:solidFill>
                  <a:srgbClr val="5E696C"/>
                </a:solidFill>
                <a:latin typeface="Lato"/>
                <a:ea typeface="Lato"/>
                <a:cs typeface="Lato"/>
                <a:sym typeface="Lato"/>
              </a:rPr>
              <a:t>Video on our future vision with EEG cap: </a:t>
            </a:r>
            <a:r>
              <a:rPr lang="sv" sz="1000" u="sng">
                <a:solidFill>
                  <a:schemeClr val="hlink"/>
                </a:solidFill>
                <a:latin typeface="Lato"/>
                <a:ea typeface="Lato"/>
                <a:cs typeface="Lato"/>
                <a:sym typeface="Lato"/>
                <a:hlinkClick r:id="rId6"/>
              </a:rPr>
              <a:t>https://youtu.be/WODnPWR7ag0</a:t>
            </a:r>
            <a:endParaRPr sz="1000">
              <a:solidFill>
                <a:srgbClr val="5E696C"/>
              </a:solidFill>
              <a:latin typeface="Lato"/>
              <a:ea typeface="Lato"/>
              <a:cs typeface="Lato"/>
              <a:sym typeface="Lato"/>
            </a:endParaRPr>
          </a:p>
        </p:txBody>
      </p:sp>
      <p:pic>
        <p:nvPicPr>
          <p:cNvPr id="102" name="Google Shape;102;p16"/>
          <p:cNvPicPr preferRelativeResize="0"/>
          <p:nvPr/>
        </p:nvPicPr>
        <p:blipFill rotWithShape="1">
          <a:blip r:embed="rId7">
            <a:alphaModFix/>
          </a:blip>
          <a:srcRect b="26230" l="33847" r="34635" t="28832"/>
          <a:stretch/>
        </p:blipFill>
        <p:spPr>
          <a:xfrm>
            <a:off x="2154913" y="3920480"/>
            <a:ext cx="1001526" cy="986345"/>
          </a:xfrm>
          <a:prstGeom prst="rect">
            <a:avLst/>
          </a:prstGeom>
          <a:noFill/>
          <a:ln>
            <a:noFill/>
          </a:ln>
        </p:spPr>
      </p:pic>
      <p:sp>
        <p:nvSpPr>
          <p:cNvPr id="103" name="Google Shape;103;p16"/>
          <p:cNvSpPr txBox="1"/>
          <p:nvPr/>
        </p:nvSpPr>
        <p:spPr>
          <a:xfrm>
            <a:off x="311700" y="3590775"/>
            <a:ext cx="1719900" cy="6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sz="2100">
                <a:solidFill>
                  <a:schemeClr val="lt1"/>
                </a:solidFill>
                <a:latin typeface="Lato"/>
                <a:ea typeface="Lato"/>
                <a:cs typeface="Lato"/>
                <a:sym typeface="Lato"/>
              </a:rPr>
              <a:t>Easy to take off/on the cap</a:t>
            </a:r>
            <a:endParaRPr sz="2100">
              <a:solidFill>
                <a:schemeClr val="lt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104" name="Google Shape;104;p16"/>
          <p:cNvSpPr/>
          <p:nvPr/>
        </p:nvSpPr>
        <p:spPr>
          <a:xfrm>
            <a:off x="3092400" y="4299075"/>
            <a:ext cx="1940700" cy="626100"/>
          </a:xfrm>
          <a:prstGeom prst="leftArrow">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sv" sz="1800">
                <a:solidFill>
                  <a:srgbClr val="FFFFFF"/>
                </a:solidFill>
                <a:latin typeface="Lato"/>
                <a:ea typeface="Lato"/>
                <a:cs typeface="Lato"/>
                <a:sym typeface="Lato"/>
              </a:rPr>
              <a:t>Dry electrodes</a:t>
            </a:r>
            <a:endParaRPr sz="1800">
              <a:solidFill>
                <a:srgbClr val="FFFFFF"/>
              </a:solidFill>
              <a:latin typeface="Lato"/>
              <a:ea typeface="Lato"/>
              <a:cs typeface="Lato"/>
              <a:sym typeface="Lato"/>
            </a:endParaRPr>
          </a:p>
        </p:txBody>
      </p:sp>
      <p:cxnSp>
        <p:nvCxnSpPr>
          <p:cNvPr id="105" name="Google Shape;105;p16"/>
          <p:cNvCxnSpPr/>
          <p:nvPr/>
        </p:nvCxnSpPr>
        <p:spPr>
          <a:xfrm flipH="1" rot="10800000">
            <a:off x="311700" y="1000888"/>
            <a:ext cx="3295800" cy="306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09" name="Shape 109"/>
        <p:cNvGrpSpPr/>
        <p:nvPr/>
      </p:nvGrpSpPr>
      <p:grpSpPr>
        <a:xfrm>
          <a:off x="0" y="0"/>
          <a:ext cx="0" cy="0"/>
          <a:chOff x="0" y="0"/>
          <a:chExt cx="0" cy="0"/>
        </a:xfrm>
      </p:grpSpPr>
      <p:sp>
        <p:nvSpPr>
          <p:cNvPr id="110" name="Google Shape;110;p1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Result</a:t>
            </a:r>
            <a:endParaRPr/>
          </a:p>
        </p:txBody>
      </p:sp>
      <p:pic>
        <p:nvPicPr>
          <p:cNvPr id="111" name="Google Shape;111;p17"/>
          <p:cNvPicPr preferRelativeResize="0"/>
          <p:nvPr/>
        </p:nvPicPr>
        <p:blipFill>
          <a:blip r:embed="rId3">
            <a:alphaModFix/>
          </a:blip>
          <a:stretch>
            <a:fillRect/>
          </a:stretch>
        </p:blipFill>
        <p:spPr>
          <a:xfrm>
            <a:off x="161249" y="2350650"/>
            <a:ext cx="3319300" cy="2353099"/>
          </a:xfrm>
          <a:prstGeom prst="rect">
            <a:avLst/>
          </a:prstGeom>
          <a:noFill/>
          <a:ln>
            <a:noFill/>
          </a:ln>
        </p:spPr>
      </p:pic>
      <p:pic>
        <p:nvPicPr>
          <p:cNvPr id="112" name="Google Shape;112;p17"/>
          <p:cNvPicPr preferRelativeResize="0"/>
          <p:nvPr/>
        </p:nvPicPr>
        <p:blipFill>
          <a:blip r:embed="rId4">
            <a:alphaModFix/>
          </a:blip>
          <a:stretch>
            <a:fillRect/>
          </a:stretch>
        </p:blipFill>
        <p:spPr>
          <a:xfrm>
            <a:off x="5493725" y="1892527"/>
            <a:ext cx="3397400" cy="3021249"/>
          </a:xfrm>
          <a:prstGeom prst="rect">
            <a:avLst/>
          </a:prstGeom>
          <a:noFill/>
          <a:ln>
            <a:noFill/>
          </a:ln>
        </p:spPr>
      </p:pic>
      <p:cxnSp>
        <p:nvCxnSpPr>
          <p:cNvPr id="113" name="Google Shape;113;p17"/>
          <p:cNvCxnSpPr/>
          <p:nvPr/>
        </p:nvCxnSpPr>
        <p:spPr>
          <a:xfrm flipH="1" rot="10800000">
            <a:off x="6117500" y="1407900"/>
            <a:ext cx="701700" cy="2016900"/>
          </a:xfrm>
          <a:prstGeom prst="straightConnector1">
            <a:avLst/>
          </a:prstGeom>
          <a:noFill/>
          <a:ln cap="flat" cmpd="sng" w="28575">
            <a:solidFill>
              <a:schemeClr val="dk2"/>
            </a:solidFill>
            <a:prstDash val="solid"/>
            <a:round/>
            <a:headEnd len="med" w="med" type="stealth"/>
            <a:tailEnd len="med" w="med" type="none"/>
          </a:ln>
        </p:spPr>
      </p:cxnSp>
      <p:cxnSp>
        <p:nvCxnSpPr>
          <p:cNvPr id="114" name="Google Shape;114;p17"/>
          <p:cNvCxnSpPr/>
          <p:nvPr/>
        </p:nvCxnSpPr>
        <p:spPr>
          <a:xfrm rot="10800000">
            <a:off x="7528950" y="1384800"/>
            <a:ext cx="791400" cy="2040000"/>
          </a:xfrm>
          <a:prstGeom prst="straightConnector1">
            <a:avLst/>
          </a:prstGeom>
          <a:noFill/>
          <a:ln cap="flat" cmpd="sng" w="28575">
            <a:solidFill>
              <a:schemeClr val="dk2"/>
            </a:solidFill>
            <a:prstDash val="solid"/>
            <a:round/>
            <a:headEnd len="med" w="med" type="stealth"/>
            <a:tailEnd len="med" w="med" type="none"/>
          </a:ln>
        </p:spPr>
      </p:cxnSp>
      <p:sp>
        <p:nvSpPr>
          <p:cNvPr id="115" name="Google Shape;115;p17"/>
          <p:cNvSpPr/>
          <p:nvPr/>
        </p:nvSpPr>
        <p:spPr>
          <a:xfrm>
            <a:off x="5702075" y="1017450"/>
            <a:ext cx="3239700" cy="524700"/>
          </a:xfrm>
          <a:prstGeom prst="roundRect">
            <a:avLst>
              <a:gd fmla="val 16667" name="adj"/>
            </a:avLst>
          </a:prstGeom>
          <a:solidFill>
            <a:srgbClr val="F7A9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sv" sz="1600">
                <a:solidFill>
                  <a:srgbClr val="FFFFFF"/>
                </a:solidFill>
              </a:rPr>
              <a:t>Artifacts in the data by external forces</a:t>
            </a:r>
            <a:endParaRPr sz="1600">
              <a:solidFill>
                <a:srgbClr val="FFFFFF"/>
              </a:solidFill>
            </a:endParaRPr>
          </a:p>
        </p:txBody>
      </p:sp>
      <p:sp>
        <p:nvSpPr>
          <p:cNvPr id="116" name="Google Shape;116;p17"/>
          <p:cNvSpPr txBox="1"/>
          <p:nvPr/>
        </p:nvSpPr>
        <p:spPr>
          <a:xfrm>
            <a:off x="161250" y="1373150"/>
            <a:ext cx="4493400" cy="849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Lato"/>
              <a:buChar char="●"/>
            </a:pPr>
            <a:r>
              <a:rPr lang="sv" sz="1500">
                <a:solidFill>
                  <a:schemeClr val="dk1"/>
                </a:solidFill>
                <a:latin typeface="Lato"/>
                <a:ea typeface="Lato"/>
                <a:cs typeface="Lato"/>
                <a:sym typeface="Lato"/>
              </a:rPr>
              <a:t>Our results showed a </a:t>
            </a:r>
            <a:r>
              <a:rPr lang="sv" sz="1500">
                <a:solidFill>
                  <a:schemeClr val="dk1"/>
                </a:solidFill>
                <a:latin typeface="Lato"/>
                <a:ea typeface="Lato"/>
                <a:cs typeface="Lato"/>
                <a:sym typeface="Lato"/>
              </a:rPr>
              <a:t>decrease</a:t>
            </a:r>
            <a:r>
              <a:rPr lang="sv" sz="1500">
                <a:solidFill>
                  <a:schemeClr val="dk1"/>
                </a:solidFill>
                <a:latin typeface="Lato"/>
                <a:ea typeface="Lato"/>
                <a:cs typeface="Lato"/>
                <a:sym typeface="Lato"/>
              </a:rPr>
              <a:t> in </a:t>
            </a:r>
            <a:r>
              <a:rPr lang="sv" sz="1500">
                <a:solidFill>
                  <a:schemeClr val="dk1"/>
                </a:solidFill>
                <a:latin typeface="Lato"/>
                <a:ea typeface="Lato"/>
                <a:cs typeface="Lato"/>
                <a:sym typeface="Lato"/>
              </a:rPr>
              <a:t>amplitude</a:t>
            </a:r>
            <a:r>
              <a:rPr lang="sv" sz="1500">
                <a:solidFill>
                  <a:schemeClr val="dk1"/>
                </a:solidFill>
                <a:latin typeface="Lato"/>
                <a:ea typeface="Lato"/>
                <a:cs typeface="Lato"/>
                <a:sym typeface="Lato"/>
              </a:rPr>
              <a:t> both in alpha and theta waves. Which does not agree with previous studies. </a:t>
            </a:r>
            <a:endParaRPr sz="1500">
              <a:solidFill>
                <a:schemeClr val="dk1"/>
              </a:solidFill>
              <a:latin typeface="Lato"/>
              <a:ea typeface="Lato"/>
              <a:cs typeface="Lato"/>
              <a:sym typeface="Lato"/>
            </a:endParaRPr>
          </a:p>
        </p:txBody>
      </p:sp>
      <p:cxnSp>
        <p:nvCxnSpPr>
          <p:cNvPr id="117" name="Google Shape;117;p17"/>
          <p:cNvCxnSpPr/>
          <p:nvPr/>
        </p:nvCxnSpPr>
        <p:spPr>
          <a:xfrm flipH="1" rot="10800000">
            <a:off x="311700" y="1000888"/>
            <a:ext cx="2364900" cy="306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21" name="Shape 121"/>
        <p:cNvGrpSpPr/>
        <p:nvPr/>
      </p:nvGrpSpPr>
      <p:grpSpPr>
        <a:xfrm>
          <a:off x="0" y="0"/>
          <a:ext cx="0" cy="0"/>
          <a:chOff x="0" y="0"/>
          <a:chExt cx="0" cy="0"/>
        </a:xfrm>
      </p:grpSpPr>
      <p:pic>
        <p:nvPicPr>
          <p:cNvPr id="122" name="Google Shape;122;p18"/>
          <p:cNvPicPr preferRelativeResize="0"/>
          <p:nvPr/>
        </p:nvPicPr>
        <p:blipFill rotWithShape="1">
          <a:blip r:embed="rId3">
            <a:alphaModFix amt="60000"/>
          </a:blip>
          <a:srcRect b="6032" l="0" r="1039" t="0"/>
          <a:stretch/>
        </p:blipFill>
        <p:spPr>
          <a:xfrm>
            <a:off x="0" y="175"/>
            <a:ext cx="9144000" cy="5026952"/>
          </a:xfrm>
          <a:prstGeom prst="rect">
            <a:avLst/>
          </a:prstGeom>
          <a:noFill/>
          <a:ln>
            <a:noFill/>
          </a:ln>
        </p:spPr>
      </p:pic>
      <p:sp>
        <p:nvSpPr>
          <p:cNvPr id="123" name="Google Shape;123;p18"/>
          <p:cNvSpPr txBox="1"/>
          <p:nvPr>
            <p:ph type="title"/>
          </p:nvPr>
        </p:nvSpPr>
        <p:spPr>
          <a:xfrm>
            <a:off x="0" y="274975"/>
            <a:ext cx="8520600" cy="626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a:solidFill>
                  <a:srgbClr val="FFFFFF"/>
                </a:solidFill>
              </a:rPr>
              <a:t>Our future vision</a:t>
            </a:r>
            <a:endParaRPr>
              <a:solidFill>
                <a:srgbClr val="FFFFFF"/>
              </a:solidFill>
            </a:endParaRPr>
          </a:p>
        </p:txBody>
      </p:sp>
      <p:pic>
        <p:nvPicPr>
          <p:cNvPr id="124" name="Google Shape;124;p18"/>
          <p:cNvPicPr preferRelativeResize="0"/>
          <p:nvPr/>
        </p:nvPicPr>
        <p:blipFill>
          <a:blip r:embed="rId4">
            <a:alphaModFix/>
          </a:blip>
          <a:stretch>
            <a:fillRect/>
          </a:stretch>
        </p:blipFill>
        <p:spPr>
          <a:xfrm>
            <a:off x="925300" y="2924925"/>
            <a:ext cx="3018300" cy="1710375"/>
          </a:xfrm>
          <a:prstGeom prst="rect">
            <a:avLst/>
          </a:prstGeom>
          <a:noFill/>
          <a:ln>
            <a:noFill/>
          </a:ln>
        </p:spPr>
      </p:pic>
      <p:pic>
        <p:nvPicPr>
          <p:cNvPr id="125" name="Google Shape;125;p18"/>
          <p:cNvPicPr preferRelativeResize="0"/>
          <p:nvPr/>
        </p:nvPicPr>
        <p:blipFill>
          <a:blip r:embed="rId5">
            <a:alphaModFix/>
          </a:blip>
          <a:stretch>
            <a:fillRect/>
          </a:stretch>
        </p:blipFill>
        <p:spPr>
          <a:xfrm>
            <a:off x="7115352" y="1017450"/>
            <a:ext cx="1716950" cy="3558500"/>
          </a:xfrm>
          <a:prstGeom prst="rect">
            <a:avLst/>
          </a:prstGeom>
          <a:noFill/>
          <a:ln>
            <a:noFill/>
          </a:ln>
        </p:spPr>
      </p:pic>
      <p:pic>
        <p:nvPicPr>
          <p:cNvPr id="126" name="Google Shape;126;p18"/>
          <p:cNvPicPr preferRelativeResize="0"/>
          <p:nvPr/>
        </p:nvPicPr>
        <p:blipFill>
          <a:blip r:embed="rId6">
            <a:alphaModFix/>
          </a:blip>
          <a:stretch>
            <a:fillRect/>
          </a:stretch>
        </p:blipFill>
        <p:spPr>
          <a:xfrm>
            <a:off x="7575624" y="2132863"/>
            <a:ext cx="796403" cy="792075"/>
          </a:xfrm>
          <a:prstGeom prst="rect">
            <a:avLst/>
          </a:prstGeom>
          <a:noFill/>
          <a:ln>
            <a:noFill/>
          </a:ln>
        </p:spPr>
      </p:pic>
      <p:sp>
        <p:nvSpPr>
          <p:cNvPr id="127" name="Google Shape;127;p18"/>
          <p:cNvSpPr/>
          <p:nvPr/>
        </p:nvSpPr>
        <p:spPr>
          <a:xfrm>
            <a:off x="7587150" y="3108525"/>
            <a:ext cx="796500" cy="209400"/>
          </a:xfrm>
          <a:prstGeom prst="roundRect">
            <a:avLst>
              <a:gd fmla="val 16667" name="adj"/>
            </a:avLst>
          </a:prstGeom>
          <a:solidFill>
            <a:srgbClr val="9FC5E8"/>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 sz="1200">
                <a:solidFill>
                  <a:srgbClr val="0B5394"/>
                </a:solidFill>
                <a:latin typeface="Lato"/>
                <a:ea typeface="Lato"/>
                <a:cs typeface="Lato"/>
                <a:sym typeface="Lato"/>
              </a:rPr>
              <a:t>Connect</a:t>
            </a:r>
            <a:endParaRPr b="1" sz="1200">
              <a:solidFill>
                <a:srgbClr val="0B5394"/>
              </a:solidFill>
              <a:latin typeface="Lato"/>
              <a:ea typeface="Lato"/>
              <a:cs typeface="Lato"/>
              <a:sym typeface="Lato"/>
            </a:endParaRPr>
          </a:p>
        </p:txBody>
      </p:sp>
      <p:sp>
        <p:nvSpPr>
          <p:cNvPr id="128" name="Google Shape;128;p18"/>
          <p:cNvSpPr/>
          <p:nvPr/>
        </p:nvSpPr>
        <p:spPr>
          <a:xfrm>
            <a:off x="8099175" y="2200850"/>
            <a:ext cx="34800" cy="46500"/>
          </a:xfrm>
          <a:prstGeom prst="ellipse">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8251575" y="2353250"/>
            <a:ext cx="34800" cy="46500"/>
          </a:xfrm>
          <a:prstGeom prst="ellipse">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7773325" y="2317225"/>
            <a:ext cx="34800" cy="46500"/>
          </a:xfrm>
          <a:prstGeom prst="ellipse">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8012450" y="2317225"/>
            <a:ext cx="34800" cy="46500"/>
          </a:xfrm>
          <a:prstGeom prst="ellipse">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7854925" y="2200975"/>
            <a:ext cx="34800" cy="46500"/>
          </a:xfrm>
          <a:prstGeom prst="ellipse">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txBox="1"/>
          <p:nvPr/>
        </p:nvSpPr>
        <p:spPr>
          <a:xfrm>
            <a:off x="7680200" y="1188475"/>
            <a:ext cx="571500" cy="267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 sz="800">
                <a:solidFill>
                  <a:srgbClr val="1C4587"/>
                </a:solidFill>
                <a:latin typeface="Lato"/>
                <a:ea typeface="Lato"/>
                <a:cs typeface="Lato"/>
                <a:sym typeface="Lato"/>
              </a:rPr>
              <a:t>EEG Cap</a:t>
            </a:r>
            <a:endParaRPr b="1" sz="800">
              <a:solidFill>
                <a:srgbClr val="1C4587"/>
              </a:solidFill>
              <a:latin typeface="Lato"/>
              <a:ea typeface="Lato"/>
              <a:cs typeface="Lato"/>
              <a:sym typeface="Lato"/>
            </a:endParaRPr>
          </a:p>
        </p:txBody>
      </p:sp>
      <p:sp>
        <p:nvSpPr>
          <p:cNvPr id="134" name="Google Shape;134;p18"/>
          <p:cNvSpPr/>
          <p:nvPr/>
        </p:nvSpPr>
        <p:spPr>
          <a:xfrm>
            <a:off x="194300" y="1398600"/>
            <a:ext cx="2702400" cy="792000"/>
          </a:xfrm>
          <a:prstGeom prst="roundRect">
            <a:avLst>
              <a:gd fmla="val 16667" name="adj"/>
            </a:avLst>
          </a:prstGeom>
          <a:solidFill>
            <a:srgbClr val="F5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sv">
                <a:solidFill>
                  <a:srgbClr val="FFFFFF"/>
                </a:solidFill>
                <a:latin typeface="Lato"/>
                <a:ea typeface="Lato"/>
                <a:cs typeface="Lato"/>
                <a:sym typeface="Lato"/>
              </a:rPr>
              <a:t>Well-insulated cables, soldered directly to the circuit board.</a:t>
            </a:r>
            <a:endParaRPr>
              <a:solidFill>
                <a:srgbClr val="FFFFFF"/>
              </a:solidFill>
              <a:latin typeface="Lato"/>
              <a:ea typeface="Lato"/>
              <a:cs typeface="Lato"/>
              <a:sym typeface="Lato"/>
            </a:endParaRPr>
          </a:p>
        </p:txBody>
      </p:sp>
      <p:sp>
        <p:nvSpPr>
          <p:cNvPr id="135" name="Google Shape;135;p18"/>
          <p:cNvSpPr/>
          <p:nvPr/>
        </p:nvSpPr>
        <p:spPr>
          <a:xfrm flipH="1">
            <a:off x="3072078" y="1896800"/>
            <a:ext cx="1861947" cy="1594308"/>
          </a:xfrm>
          <a:custGeom>
            <a:rect b="b" l="l" r="r" t="t"/>
            <a:pathLst>
              <a:path extrusionOk="0" h="53064" w="63640">
                <a:moveTo>
                  <a:pt x="39900" y="0"/>
                </a:moveTo>
                <a:cubicBezTo>
                  <a:pt x="33306" y="4655"/>
                  <a:pt x="-3622" y="19084"/>
                  <a:pt x="335" y="27928"/>
                </a:cubicBezTo>
                <a:cubicBezTo>
                  <a:pt x="4292" y="36772"/>
                  <a:pt x="53089" y="48875"/>
                  <a:pt x="63640" y="53064"/>
                </a:cubicBezTo>
              </a:path>
            </a:pathLst>
          </a:custGeom>
          <a:noFill/>
          <a:ln cap="flat" cmpd="sng" w="38100">
            <a:solidFill>
              <a:srgbClr val="F58F8F"/>
            </a:solidFill>
            <a:prstDash val="solid"/>
            <a:round/>
            <a:headEnd len="med" w="med" type="none"/>
            <a:tailEnd len="med" w="med" type="stealth"/>
          </a:ln>
        </p:spPr>
      </p:sp>
      <p:sp>
        <p:nvSpPr>
          <p:cNvPr id="136" name="Google Shape;136;p18"/>
          <p:cNvSpPr/>
          <p:nvPr/>
        </p:nvSpPr>
        <p:spPr>
          <a:xfrm>
            <a:off x="3654825" y="1188475"/>
            <a:ext cx="2702400" cy="792000"/>
          </a:xfrm>
          <a:prstGeom prst="roundRect">
            <a:avLst>
              <a:gd fmla="val 16667" name="adj"/>
            </a:avLst>
          </a:prstGeom>
          <a:solidFill>
            <a:srgbClr val="F5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sv">
                <a:solidFill>
                  <a:srgbClr val="FFFFFF"/>
                </a:solidFill>
                <a:latin typeface="Lato"/>
                <a:ea typeface="Lato"/>
                <a:cs typeface="Lato"/>
                <a:sym typeface="Lato"/>
              </a:rPr>
              <a:t>Dynamic suspension device in the cap to maintain a perfect friction against the skin</a:t>
            </a:r>
            <a:endParaRPr>
              <a:solidFill>
                <a:srgbClr val="FFFFFF"/>
              </a:solidFill>
              <a:latin typeface="Lato"/>
              <a:ea typeface="Lato"/>
              <a:cs typeface="Lato"/>
              <a:sym typeface="Lato"/>
            </a:endParaRPr>
          </a:p>
        </p:txBody>
      </p:sp>
      <p:sp>
        <p:nvSpPr>
          <p:cNvPr id="137" name="Google Shape;137;p18"/>
          <p:cNvSpPr/>
          <p:nvPr/>
        </p:nvSpPr>
        <p:spPr>
          <a:xfrm>
            <a:off x="4699175" y="2755275"/>
            <a:ext cx="2289000" cy="915900"/>
          </a:xfrm>
          <a:prstGeom prst="rightArrow">
            <a:avLst>
              <a:gd fmla="val 50000" name="adj1"/>
              <a:gd fmla="val 50000" name="adj2"/>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sv">
                <a:solidFill>
                  <a:srgbClr val="FFFFFF"/>
                </a:solidFill>
                <a:latin typeface="Lato"/>
                <a:ea typeface="Lato"/>
                <a:cs typeface="Lato"/>
                <a:sym typeface="Lato"/>
              </a:rPr>
              <a:t>Develop an app to alarm the driver</a:t>
            </a:r>
            <a:endParaRPr>
              <a:solidFill>
                <a:srgbClr val="FFFFFF"/>
              </a:solidFill>
              <a:latin typeface="Lato"/>
              <a:ea typeface="Lato"/>
              <a:cs typeface="Lato"/>
              <a:sym typeface="Lato"/>
            </a:endParaRPr>
          </a:p>
        </p:txBody>
      </p:sp>
      <p:sp>
        <p:nvSpPr>
          <p:cNvPr id="138" name="Google Shape;138;p18"/>
          <p:cNvSpPr/>
          <p:nvPr/>
        </p:nvSpPr>
        <p:spPr>
          <a:xfrm>
            <a:off x="338025" y="2132875"/>
            <a:ext cx="1954450" cy="1311663"/>
          </a:xfrm>
          <a:custGeom>
            <a:rect b="b" l="l" r="r" t="t"/>
            <a:pathLst>
              <a:path extrusionOk="0" h="47013" w="78178">
                <a:moveTo>
                  <a:pt x="29303" y="0"/>
                </a:moveTo>
                <a:cubicBezTo>
                  <a:pt x="24648" y="4267"/>
                  <a:pt x="-6772" y="17766"/>
                  <a:pt x="1374" y="25601"/>
                </a:cubicBezTo>
                <a:cubicBezTo>
                  <a:pt x="9520" y="33437"/>
                  <a:pt x="65377" y="43444"/>
                  <a:pt x="78178" y="47013"/>
                </a:cubicBezTo>
              </a:path>
            </a:pathLst>
          </a:custGeom>
          <a:noFill/>
          <a:ln cap="flat" cmpd="sng" w="38100">
            <a:solidFill>
              <a:srgbClr val="F58F8F"/>
            </a:solidFill>
            <a:prstDash val="solid"/>
            <a:round/>
            <a:headEnd len="med" w="med" type="none"/>
            <a:tailEnd len="med" w="med" type="stealth"/>
          </a:ln>
        </p:spPr>
      </p:sp>
      <p:cxnSp>
        <p:nvCxnSpPr>
          <p:cNvPr id="139" name="Google Shape;139;p18"/>
          <p:cNvCxnSpPr/>
          <p:nvPr/>
        </p:nvCxnSpPr>
        <p:spPr>
          <a:xfrm>
            <a:off x="105525" y="826225"/>
            <a:ext cx="3549300" cy="11700"/>
          </a:xfrm>
          <a:prstGeom prst="straightConnector1">
            <a:avLst/>
          </a:prstGeom>
          <a:noFill/>
          <a:ln cap="flat" cmpd="sng" w="38100">
            <a:solidFill>
              <a:srgbClr val="FFFFFF"/>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